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3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9629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728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Distinction Between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21750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i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Case Study Presentation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23041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Presented by: Himisha G, 2024007382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84846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Course: Universal Human Values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466517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459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9493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Your commitment to fostering an environment where both respect and critical thinking thrive is invaluable.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275892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280190" y="4821317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Himisha 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5529977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2024007382</a:t>
            </a:r>
            <a:endParaRPr lang="en-US" sz="2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AAD0B7-A6DA-4861-842E-37607943B9FF}"/>
              </a:ext>
            </a:extLst>
          </p:cNvPr>
          <p:cNvSpPr/>
          <p:nvPr/>
        </p:nvSpPr>
        <p:spPr>
          <a:xfrm>
            <a:off x="12801600" y="7686675"/>
            <a:ext cx="1714500" cy="45350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180511"/>
            <a:ext cx="66143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Introduction to the Case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3229451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dist="2032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763310" y="3229451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7" name="Text 4"/>
          <p:cNvSpPr/>
          <p:nvPr/>
        </p:nvSpPr>
        <p:spPr>
          <a:xfrm>
            <a:off x="1142524" y="3486745"/>
            <a:ext cx="31361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Disrespectful Behavior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142524" y="3977164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 student exhibited clear instances of disrespectful behavior towards their teachers.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229451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dist="2032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10" name="Shape 7"/>
          <p:cNvSpPr/>
          <p:nvPr/>
        </p:nvSpPr>
        <p:spPr>
          <a:xfrm>
            <a:off x="5186482" y="3229451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1" name="Text 8"/>
          <p:cNvSpPr/>
          <p:nvPr/>
        </p:nvSpPr>
        <p:spPr>
          <a:xfrm>
            <a:off x="5565696" y="3486745"/>
            <a:ext cx="35092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Claim of "Differentiation"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565696" y="3977164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The student attempted to justify their conduct by citing the concept of "differentiation."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640133" y="3229451"/>
            <a:ext cx="4196358" cy="2819519"/>
          </a:xfrm>
          <a:prstGeom prst="roundRect">
            <a:avLst>
              <a:gd name="adj" fmla="val 5189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dist="2032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14" name="Shape 11"/>
          <p:cNvSpPr/>
          <p:nvPr/>
        </p:nvSpPr>
        <p:spPr>
          <a:xfrm>
            <a:off x="9609653" y="3229451"/>
            <a:ext cx="121920" cy="2819519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5" name="Text 12"/>
          <p:cNvSpPr/>
          <p:nvPr/>
        </p:nvSpPr>
        <p:spPr>
          <a:xfrm>
            <a:off x="9988868" y="34867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Clarification Needed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9988868" y="3977164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This situation highlights the critical need to clarify the distinct roles of respect and differentiation in an academic setting.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1870" y="527804"/>
            <a:ext cx="5374600" cy="599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Understanding Respect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71870" y="1415534"/>
            <a:ext cx="7800261" cy="1428155"/>
          </a:xfrm>
          <a:prstGeom prst="roundRect">
            <a:avLst>
              <a:gd name="adj" fmla="val 32260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778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871418" y="1615083"/>
            <a:ext cx="2399586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Fundamental Value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71418" y="2030016"/>
            <a:ext cx="7401163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Respect is a core value guiding how individuals interact in all environments, especially academic ones.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71870" y="3035618"/>
            <a:ext cx="7800261" cy="1428155"/>
          </a:xfrm>
          <a:prstGeom prst="roundRect">
            <a:avLst>
              <a:gd name="adj" fmla="val 32260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778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871418" y="3235166"/>
            <a:ext cx="4129207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Acknowledging Dignity &amp; Authority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71418" y="3650099"/>
            <a:ext cx="7401163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It involves recognizing the inherent dignity, rightful authority, and crucial role of others.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71870" y="4655701"/>
            <a:ext cx="7800261" cy="1428155"/>
          </a:xfrm>
          <a:prstGeom prst="roundRect">
            <a:avLst>
              <a:gd name="adj" fmla="val 32260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778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871418" y="4855250"/>
            <a:ext cx="2399586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Courteous Conduct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71418" y="5270182"/>
            <a:ext cx="7401163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Demonstrated through polite speech, active listening, adherence to norms, and appropriate consideration.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71870" y="6275784"/>
            <a:ext cx="7800261" cy="1428155"/>
          </a:xfrm>
          <a:prstGeom prst="roundRect">
            <a:avLst>
              <a:gd name="adj" fmla="val 32260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1778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871418" y="6475333"/>
            <a:ext cx="3082647" cy="299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Foundational for Learning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71418" y="6890266"/>
            <a:ext cx="7401163" cy="614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Essential for a positive, productive, and healthy learning atmosphere where ideas can flourish.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11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Understanding Differentiation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48888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715697"/>
            <a:ext cx="29800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Independent Thought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206115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Differentiation is about recognizing and valuing diverse opinions, perspectives, and beliefs.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1587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Encourages Inquiry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87596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It promotes questioning ideas, critical thinking, and holding independent viewpoints.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828586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60554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Fosters Growth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545818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This intellectual freedom is vital for creativity, analytical skills, and personal intellectual development.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403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Key Distinctions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892975"/>
            <a:ext cx="7556421" cy="4511516"/>
          </a:xfrm>
          <a:prstGeom prst="roundRect">
            <a:avLst>
              <a:gd name="adj" fmla="val 2112"/>
            </a:avLst>
          </a:prstGeom>
          <a:solidFill>
            <a:srgbClr val="F2EDE5"/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801410" y="1900595"/>
            <a:ext cx="7541181" cy="2248138"/>
          </a:xfrm>
          <a:prstGeom prst="roundRect">
            <a:avLst>
              <a:gd name="adj" fmla="val 4238"/>
            </a:avLst>
          </a:prstGeom>
          <a:solidFill>
            <a:srgbClr val="F2EDE5"/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2127409"/>
            <a:ext cx="36770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Respect: Governs Behavior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261782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How we act and treat others; a constant expectation.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311681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Manifests in actions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8224" y="355901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Ensures civil interaction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01410" y="4148733"/>
            <a:ext cx="7541181" cy="2248138"/>
          </a:xfrm>
          <a:prstGeom prst="rect">
            <a:avLst/>
          </a:prstGeom>
          <a:solidFill>
            <a:srgbClr val="F2EDE5"/>
          </a:solidFill>
          <a:ln/>
        </p:spPr>
      </p:sp>
      <p:sp>
        <p:nvSpPr>
          <p:cNvPr id="11" name="Shape 8"/>
          <p:cNvSpPr/>
          <p:nvPr/>
        </p:nvSpPr>
        <p:spPr>
          <a:xfrm>
            <a:off x="801410" y="4148733"/>
            <a:ext cx="7541181" cy="30480"/>
          </a:xfrm>
          <a:prstGeom prst="roundRect">
            <a:avLst>
              <a:gd name="adj" fmla="val 312558"/>
            </a:avLst>
          </a:prstGeom>
          <a:solidFill>
            <a:srgbClr val="CCC4B8"/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4375547"/>
            <a:ext cx="45804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Differentiation: Governs Thought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28224" y="486596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How we perceive ideas and form opinions; can vary.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28224" y="536495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Manifests in perspectives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28224" y="5807154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Drives intellectual discourse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93790" y="665964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While distinct, these two concepts are not mutually exclusive and must coexist for a healthy academic environment.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6923"/>
            <a:ext cx="98524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Misinterpretation of Differentiation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59330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721167" y="2713434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486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False Justification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2976563"/>
            <a:ext cx="77371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The student mistakenly used differentiation as an excuse for disrespect.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551039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E6DED2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679627"/>
            <a:ext cx="4347567" cy="1669852"/>
          </a:xfrm>
          <a:prstGeom prst="roundRect">
            <a:avLst>
              <a:gd name="adj" fmla="val 570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2808089" y="431518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Boundary Crossed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396859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Disagreement transitioned into arrogance, rudeness, or disregard for authority.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E6DED2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3895011" y="609838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Erodes Dialogue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Disrespectful conduct undermines academic discourse and harms relationships.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F6A94C4-AB06-4EA9-9F07-30C31618DB5A}"/>
              </a:ext>
            </a:extLst>
          </p:cNvPr>
          <p:cNvSpPr/>
          <p:nvPr/>
        </p:nvSpPr>
        <p:spPr>
          <a:xfrm>
            <a:off x="12877800" y="7772400"/>
            <a:ext cx="1628775" cy="335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1255" y="932021"/>
            <a:ext cx="7654290" cy="1330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Embracing Respectful Differentiation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6231255" y="2581394"/>
            <a:ext cx="212765" cy="265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01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6231255" y="2920127"/>
            <a:ext cx="3720703" cy="2286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6" name="Text 3"/>
          <p:cNvSpPr/>
          <p:nvPr/>
        </p:nvSpPr>
        <p:spPr>
          <a:xfrm>
            <a:off x="6231255" y="3072170"/>
            <a:ext cx="3497461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Constructive Disagreement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231255" y="3532227"/>
            <a:ext cx="3720703" cy="1021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Expressing differing views civilly, fostering discussion, not confrontation.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10164723" y="2581394"/>
            <a:ext cx="212765" cy="265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02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10164723" y="2920127"/>
            <a:ext cx="3720822" cy="2286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0" name="Text 7"/>
          <p:cNvSpPr/>
          <p:nvPr/>
        </p:nvSpPr>
        <p:spPr>
          <a:xfrm>
            <a:off x="10164723" y="3072170"/>
            <a:ext cx="26603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Enhances Learning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0164723" y="3532227"/>
            <a:ext cx="3720822" cy="1021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When channeled respectfully, differentiation enriches understanding and deepens inquiry.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6231255" y="4926092"/>
            <a:ext cx="212765" cy="2659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31255" y="5264825"/>
            <a:ext cx="7654290" cy="2286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4" name="Text 11"/>
          <p:cNvSpPr/>
          <p:nvPr/>
        </p:nvSpPr>
        <p:spPr>
          <a:xfrm>
            <a:off x="6231255" y="5416867"/>
            <a:ext cx="3797498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Builds Mutual Understanding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231255" y="5876925"/>
            <a:ext cx="765429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Open and polite dialogue strengthens the teacher-student relationship.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6231255" y="6616422"/>
            <a:ext cx="7654290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Teachers encourage critical thinking, but always within a framework of mutual respect and civility.</a:t>
            </a:r>
            <a:endParaRPr lang="en-US" sz="16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0E5A39B-649C-485F-AC28-D2200D247DE0}"/>
              </a:ext>
            </a:extLst>
          </p:cNvPr>
          <p:cNvSpPr/>
          <p:nvPr/>
        </p:nvSpPr>
        <p:spPr>
          <a:xfrm>
            <a:off x="12825056" y="7724775"/>
            <a:ext cx="1691044" cy="3905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63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Ethical and Educational Imperatives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20916"/>
            <a:ext cx="28377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Moral Responsibility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10206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Students have a duty to communicate ethically.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90716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Respect nurtures a disciplined learning space.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35209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Shaping Values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42721" y="410206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Educators guide academic and character development.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490716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Differentiation fuels intellectual growth.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96741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Educational institutions flourish when students engage with integrity, fostering both intellectual and ethical maturity.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17E245-625B-43F7-9D87-36C35AC67AAC}"/>
              </a:ext>
            </a:extLst>
          </p:cNvPr>
          <p:cNvSpPr/>
          <p:nvPr/>
        </p:nvSpPr>
        <p:spPr>
          <a:xfrm>
            <a:off x="12763500" y="7696200"/>
            <a:ext cx="1800225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1616" y="610195"/>
            <a:ext cx="5537359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Conclusion: 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1616" y="1634490"/>
            <a:ext cx="3686056" cy="3231833"/>
          </a:xfrm>
          <a:prstGeom prst="roundRect">
            <a:avLst>
              <a:gd name="adj" fmla="val 2878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dist="2032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6490692" y="1863566"/>
            <a:ext cx="664369" cy="664369"/>
          </a:xfrm>
          <a:prstGeom prst="roundRect">
            <a:avLst>
              <a:gd name="adj" fmla="val 13762059"/>
            </a:avLst>
          </a:prstGeom>
          <a:solidFill>
            <a:srgbClr val="E6DED2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73334" y="2046208"/>
            <a:ext cx="298966" cy="2989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90692" y="2749391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Not Opposites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6490692" y="3228261"/>
            <a:ext cx="3227903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Respect and differentiation are complementary forces, not contradictory.</a:t>
            </a:r>
            <a:endParaRPr lang="en-US" sz="1700" dirty="0"/>
          </a:p>
        </p:txBody>
      </p:sp>
      <p:sp>
        <p:nvSpPr>
          <p:cNvPr id="9" name="Shape 5"/>
          <p:cNvSpPr/>
          <p:nvPr/>
        </p:nvSpPr>
        <p:spPr>
          <a:xfrm>
            <a:off x="10169128" y="1634490"/>
            <a:ext cx="3686056" cy="3231833"/>
          </a:xfrm>
          <a:prstGeom prst="roundRect">
            <a:avLst>
              <a:gd name="adj" fmla="val 2878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dist="2032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10" name="Shape 6"/>
          <p:cNvSpPr/>
          <p:nvPr/>
        </p:nvSpPr>
        <p:spPr>
          <a:xfrm>
            <a:off x="10398204" y="1863566"/>
            <a:ext cx="664369" cy="664369"/>
          </a:xfrm>
          <a:prstGeom prst="roundRect">
            <a:avLst>
              <a:gd name="adj" fmla="val 13762059"/>
            </a:avLst>
          </a:prstGeom>
          <a:solidFill>
            <a:srgbClr val="E6DED2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80846" y="2046208"/>
            <a:ext cx="298966" cy="29896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98204" y="2749391"/>
            <a:ext cx="3227903" cy="691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No Justification for Disrespect</a:t>
            </a:r>
            <a:endParaRPr lang="en-US" sz="2150" dirty="0"/>
          </a:p>
        </p:txBody>
      </p:sp>
      <p:sp>
        <p:nvSpPr>
          <p:cNvPr id="13" name="Text 8"/>
          <p:cNvSpPr/>
          <p:nvPr/>
        </p:nvSpPr>
        <p:spPr>
          <a:xfrm>
            <a:off x="10398204" y="3574256"/>
            <a:ext cx="3227903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Differentiation never grants permission for rudeness or belittling others.</a:t>
            </a:r>
            <a:endParaRPr lang="en-US" sz="1700" dirty="0"/>
          </a:p>
        </p:txBody>
      </p:sp>
      <p:sp>
        <p:nvSpPr>
          <p:cNvPr id="14" name="Shape 9"/>
          <p:cNvSpPr/>
          <p:nvPr/>
        </p:nvSpPr>
        <p:spPr>
          <a:xfrm>
            <a:off x="6261616" y="5087779"/>
            <a:ext cx="7593568" cy="2531507"/>
          </a:xfrm>
          <a:prstGeom prst="roundRect">
            <a:avLst>
              <a:gd name="adj" fmla="val 3675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dist="20320" dir="2700000" algn="bl" rotWithShape="0">
              <a:srgbClr val="E6DED2">
                <a:alpha val="100000"/>
              </a:srgbClr>
            </a:outerShdw>
          </a:effectLst>
        </p:spPr>
      </p:sp>
      <p:sp>
        <p:nvSpPr>
          <p:cNvPr id="15" name="Shape 10"/>
          <p:cNvSpPr/>
          <p:nvPr/>
        </p:nvSpPr>
        <p:spPr>
          <a:xfrm>
            <a:off x="6490692" y="5316855"/>
            <a:ext cx="664369" cy="664369"/>
          </a:xfrm>
          <a:prstGeom prst="roundRect">
            <a:avLst>
              <a:gd name="adj" fmla="val 13762059"/>
            </a:avLst>
          </a:prstGeom>
          <a:solidFill>
            <a:srgbClr val="E6DED2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73334" y="5499497"/>
            <a:ext cx="298966" cy="298966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490692" y="6202680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True Maturity</a:t>
            </a:r>
            <a:endParaRPr lang="en-US" sz="2150" dirty="0"/>
          </a:p>
        </p:txBody>
      </p:sp>
      <p:sp>
        <p:nvSpPr>
          <p:cNvPr id="18" name="Text 12"/>
          <p:cNvSpPr/>
          <p:nvPr/>
        </p:nvSpPr>
        <p:spPr>
          <a:xfrm>
            <a:off x="6490692" y="6681549"/>
            <a:ext cx="71354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The hallmark of intellectual maturity is respectful disagreement and civil discourse.</a:t>
            </a:r>
            <a:endParaRPr lang="en-US" sz="17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9B37030-FCBC-41AC-A8AD-F06A8441FAB2}"/>
              </a:ext>
            </a:extLst>
          </p:cNvPr>
          <p:cNvSpPr/>
          <p:nvPr/>
        </p:nvSpPr>
        <p:spPr>
          <a:xfrm>
            <a:off x="12839700" y="7791450"/>
            <a:ext cx="1676400" cy="31432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497</Words>
  <Application>Microsoft Office PowerPoint</Application>
  <PresentationFormat>Custom</PresentationFormat>
  <Paragraphs>87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Noto Serif</vt:lpstr>
      <vt:lpstr>Noto Serif Light</vt:lpstr>
      <vt:lpstr>Noto Serif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Himisha</dc:creator>
  <cp:lastModifiedBy>Samuel Manas</cp:lastModifiedBy>
  <cp:revision>2</cp:revision>
  <dcterms:created xsi:type="dcterms:W3CDTF">2025-12-17T18:58:31Z</dcterms:created>
  <dcterms:modified xsi:type="dcterms:W3CDTF">2025-12-18T01:52:58Z</dcterms:modified>
</cp:coreProperties>
</file>